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13716000" cx="24384000"/>
  <p:notesSz cx="6858000" cy="9144000"/>
  <p:embeddedFontLst>
    <p:embeddedFont>
      <p:font typeface="Montserrat SemiBold"/>
      <p:regular r:id="rId26"/>
      <p:bold r:id="rId27"/>
      <p:italic r:id="rId28"/>
      <p:boldItalic r:id="rId29"/>
    </p:embeddedFont>
    <p:embeddedFont>
      <p:font typeface="Proxima Nova"/>
      <p:regular r:id="rId30"/>
      <p:bold r:id="rId31"/>
      <p:italic r:id="rId32"/>
      <p:boldItalic r:id="rId33"/>
    </p:embeddedFont>
    <p:embeddedFont>
      <p:font typeface="Montserrat Medium"/>
      <p:regular r:id="rId34"/>
      <p:bold r:id="rId35"/>
      <p:italic r:id="rId36"/>
      <p:boldItalic r:id="rId37"/>
    </p:embeddedFont>
    <p:embeddedFont>
      <p:font typeface="Helvetica Neue"/>
      <p:regular r:id="rId38"/>
      <p:bold r:id="rId39"/>
      <p:italic r:id="rId40"/>
      <p:boldItalic r:id="rId41"/>
    </p:embeddedFont>
    <p:embeddedFont>
      <p:font typeface="Montserrat ExtraBold"/>
      <p:bold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italic.fntdata"/><Relationship Id="rId20" Type="http://schemas.openxmlformats.org/officeDocument/2006/relationships/slide" Target="slides/slide16.xml"/><Relationship Id="rId42" Type="http://schemas.openxmlformats.org/officeDocument/2006/relationships/font" Target="fonts/MontserratExtraBold-bold.fntdata"/><Relationship Id="rId41" Type="http://schemas.openxmlformats.org/officeDocument/2006/relationships/font" Target="fonts/HelveticaNeue-bold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43" Type="http://schemas.openxmlformats.org/officeDocument/2006/relationships/font" Target="fonts/MontserratExtraBold-bold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SemiBold-regular.fntdata"/><Relationship Id="rId25" Type="http://schemas.openxmlformats.org/officeDocument/2006/relationships/slide" Target="slides/slide21.xml"/><Relationship Id="rId28" Type="http://schemas.openxmlformats.org/officeDocument/2006/relationships/font" Target="fonts/MontserratSemiBold-italic.fntdata"/><Relationship Id="rId27" Type="http://schemas.openxmlformats.org/officeDocument/2006/relationships/font" Target="fonts/MontserratSemiBol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SemiBold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roximaNova-bold.fntdata"/><Relationship Id="rId30" Type="http://schemas.openxmlformats.org/officeDocument/2006/relationships/font" Target="fonts/ProximaNova-regular.fntdata"/><Relationship Id="rId11" Type="http://schemas.openxmlformats.org/officeDocument/2006/relationships/slide" Target="slides/slide7.xml"/><Relationship Id="rId33" Type="http://schemas.openxmlformats.org/officeDocument/2006/relationships/font" Target="fonts/ProximaNova-boldItalic.fntdata"/><Relationship Id="rId10" Type="http://schemas.openxmlformats.org/officeDocument/2006/relationships/slide" Target="slides/slide6.xml"/><Relationship Id="rId32" Type="http://schemas.openxmlformats.org/officeDocument/2006/relationships/font" Target="fonts/ProximaNova-italic.fntdata"/><Relationship Id="rId13" Type="http://schemas.openxmlformats.org/officeDocument/2006/relationships/slide" Target="slides/slide9.xml"/><Relationship Id="rId35" Type="http://schemas.openxmlformats.org/officeDocument/2006/relationships/font" Target="fonts/MontserratMedium-bold.fntdata"/><Relationship Id="rId12" Type="http://schemas.openxmlformats.org/officeDocument/2006/relationships/slide" Target="slides/slide8.xml"/><Relationship Id="rId34" Type="http://schemas.openxmlformats.org/officeDocument/2006/relationships/font" Target="fonts/MontserratMedium-regular.fntdata"/><Relationship Id="rId15" Type="http://schemas.openxmlformats.org/officeDocument/2006/relationships/slide" Target="slides/slide11.xml"/><Relationship Id="rId37" Type="http://schemas.openxmlformats.org/officeDocument/2006/relationships/font" Target="fonts/MontserratMedium-boldItalic.fntdata"/><Relationship Id="rId14" Type="http://schemas.openxmlformats.org/officeDocument/2006/relationships/slide" Target="slides/slide10.xml"/><Relationship Id="rId36" Type="http://schemas.openxmlformats.org/officeDocument/2006/relationships/font" Target="fonts/MontserratMedium-italic.fntdata"/><Relationship Id="rId17" Type="http://schemas.openxmlformats.org/officeDocument/2006/relationships/slide" Target="slides/slide13.xml"/><Relationship Id="rId39" Type="http://schemas.openxmlformats.org/officeDocument/2006/relationships/font" Target="fonts/HelveticaNeue-bold.fntdata"/><Relationship Id="rId16" Type="http://schemas.openxmlformats.org/officeDocument/2006/relationships/slide" Target="slides/slide12.xml"/><Relationship Id="rId38" Type="http://schemas.openxmlformats.org/officeDocument/2006/relationships/font" Target="fonts/HelveticaNeue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de00fa8f1e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1de00fa8f1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de00fa8f1e_0_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1de00fa8f1e_0_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de00fa8f1e_0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1de00fa8f1e_0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de00fa8f1e_0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1de00fa8f1e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de1671aee0_0_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1de1671aee0_0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de00fa8f1e_0_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1de00fa8f1e_0_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de1671aee0_0_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1de1671aee0_0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de1671aee0_0_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1de1671aee0_0_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de1671aee0_0_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1de1671aee0_0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de1671aee0_0_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1de1671aee0_0_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08943cf773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208943cf773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de1671aee0_0_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1de1671aee0_0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132df09322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2132df09322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14adb9cd69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214adb9cd69_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14adb9cd69_0_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214adb9cd69_0_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14adb9cd69_0_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214adb9cd69_0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14adb9cd69_0_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214adb9cd69_0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14adb9cd69_0_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214adb9cd69_0_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" type="body"/>
          </p:nvPr>
        </p:nvSpPr>
        <p:spPr>
          <a:xfrm>
            <a:off x="1201340" y="11859862"/>
            <a:ext cx="219711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type="title"/>
          </p:nvPr>
        </p:nvSpPr>
        <p:spPr>
          <a:xfrm>
            <a:off x="1206496" y="2574991"/>
            <a:ext cx="219711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2" type="body"/>
          </p:nvPr>
        </p:nvSpPr>
        <p:spPr>
          <a:xfrm>
            <a:off x="1201342" y="7223190"/>
            <a:ext cx="219711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12001499" y="13080999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éclaration">
  <p:cSld name="Déclara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1206500" y="4920843"/>
            <a:ext cx="21971100" cy="38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228600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12001499" y="13080999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it important">
  <p:cSld name="Fait importa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" type="body"/>
          </p:nvPr>
        </p:nvSpPr>
        <p:spPr>
          <a:xfrm>
            <a:off x="1206500" y="1075927"/>
            <a:ext cx="21971100" cy="72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indent="-228600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1pPr>
            <a:lvl2pPr indent="-228600" lvl="1" marL="9144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2pPr>
            <a:lvl3pPr indent="-228600" lvl="2" marL="13716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3pPr>
            <a:lvl4pPr indent="-228600" lvl="3" marL="18288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4pPr>
            <a:lvl5pPr indent="-228600" lvl="4" marL="22860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idx="2" type="body"/>
          </p:nvPr>
        </p:nvSpPr>
        <p:spPr>
          <a:xfrm>
            <a:off x="1206500" y="8262180"/>
            <a:ext cx="219711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12001499" y="13080999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tion">
  <p:cSld name="Cita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2430025" y="10675453"/>
            <a:ext cx="202002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2" type="body"/>
          </p:nvPr>
        </p:nvSpPr>
        <p:spPr>
          <a:xfrm>
            <a:off x="1753923" y="4939860"/>
            <a:ext cx="20876100" cy="38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12001499" y="13080999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 photos">
  <p:cSld name="3 photo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>
            <p:ph idx="2" type="pic"/>
          </p:nvPr>
        </p:nvSpPr>
        <p:spPr>
          <a:xfrm>
            <a:off x="15760700" y="1016000"/>
            <a:ext cx="7439100" cy="59496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4"/>
          <p:cNvSpPr/>
          <p:nvPr>
            <p:ph idx="3" type="pic"/>
          </p:nvPr>
        </p:nvSpPr>
        <p:spPr>
          <a:xfrm>
            <a:off x="13500100" y="3978275"/>
            <a:ext cx="10439400" cy="121503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4"/>
          <p:cNvSpPr/>
          <p:nvPr>
            <p:ph idx="4" type="pic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12001499" y="13080999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>
            <p:ph idx="2" type="pic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12001499" y="13080999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erge">
  <p:cSld name="Vierg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12001499" y="13080999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photo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>
            <p:ph idx="2" type="pic"/>
          </p:nvPr>
        </p:nvSpPr>
        <p:spPr>
          <a:xfrm>
            <a:off x="-1155700" y="-1295400"/>
            <a:ext cx="26746200" cy="16018800"/>
          </a:xfrm>
          <a:prstGeom prst="rect">
            <a:avLst/>
          </a:prstGeom>
          <a:noFill/>
          <a:ln>
            <a:noFill/>
          </a:ln>
        </p:spPr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1206500" y="7124700"/>
            <a:ext cx="219711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1207690" y="1106137"/>
            <a:ext cx="219687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3" type="body"/>
          </p:nvPr>
        </p:nvSpPr>
        <p:spPr>
          <a:xfrm>
            <a:off x="1206500" y="11609910"/>
            <a:ext cx="21971100" cy="11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12001499" y="13080999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tre titre et photo">
  <p:cSld name="Autre titre et photo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>
            <p:ph idx="2" type="pic"/>
          </p:nvPr>
        </p:nvSpPr>
        <p:spPr>
          <a:xfrm>
            <a:off x="10972800" y="-203200"/>
            <a:ext cx="12144900" cy="141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1206500" y="1270000"/>
            <a:ext cx="9779100" cy="5882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1206500" y="7060576"/>
            <a:ext cx="9779100" cy="53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12001499" y="13085233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puces">
  <p:cSld name="Titre et puce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1206500" y="1079500"/>
            <a:ext cx="21971100" cy="1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1206500" y="2372962"/>
            <a:ext cx="219711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1206500" y="4248504"/>
            <a:ext cx="21971100" cy="82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12001499" y="13080999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ces">
  <p:cSld name="Puce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1206500" y="4248504"/>
            <a:ext cx="21971100" cy="82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12001499" y="13080999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, puces et photo">
  <p:cSld name="Titre, puces et photo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idx="1" type="body"/>
          </p:nvPr>
        </p:nvSpPr>
        <p:spPr>
          <a:xfrm>
            <a:off x="1206500" y="2372962"/>
            <a:ext cx="97791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2" type="body"/>
          </p:nvPr>
        </p:nvSpPr>
        <p:spPr>
          <a:xfrm>
            <a:off x="1206500" y="4248504"/>
            <a:ext cx="9779100" cy="82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6" name="Google Shape;36;p7"/>
          <p:cNvSpPr/>
          <p:nvPr>
            <p:ph idx="3" type="pic"/>
          </p:nvPr>
        </p:nvSpPr>
        <p:spPr>
          <a:xfrm>
            <a:off x="12192000" y="-407266"/>
            <a:ext cx="10917000" cy="14555700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7"/>
          <p:cNvSpPr txBox="1"/>
          <p:nvPr>
            <p:ph type="title"/>
          </p:nvPr>
        </p:nvSpPr>
        <p:spPr>
          <a:xfrm>
            <a:off x="1206500" y="1079500"/>
            <a:ext cx="9779100" cy="14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12001499" y="13080999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Sec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1206496" y="4533900"/>
            <a:ext cx="219711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b="0"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12001499" y="13085233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ulement">
  <p:cSld name="Titre seuleme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title"/>
          </p:nvPr>
        </p:nvSpPr>
        <p:spPr>
          <a:xfrm>
            <a:off x="1206500" y="1079500"/>
            <a:ext cx="21971100" cy="14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" type="body"/>
          </p:nvPr>
        </p:nvSpPr>
        <p:spPr>
          <a:xfrm>
            <a:off x="1206500" y="2372962"/>
            <a:ext cx="219711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12001499" y="13080999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dre du jour">
  <p:cSld name="Ordre du jou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1206500" y="1079500"/>
            <a:ext cx="21971100" cy="14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1206500" y="2372962"/>
            <a:ext cx="219711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49" name="Google Shape;49;p10"/>
          <p:cNvSpPr txBox="1"/>
          <p:nvPr>
            <p:ph idx="2" type="body"/>
          </p:nvPr>
        </p:nvSpPr>
        <p:spPr>
          <a:xfrm>
            <a:off x="1206500" y="4248504"/>
            <a:ext cx="21971100" cy="82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1pPr>
            <a:lvl2pPr indent="-228600" lvl="1" marL="9144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2pPr>
            <a:lvl3pPr indent="-228600" lvl="2" marL="13716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3pPr>
            <a:lvl4pPr indent="-228600" lvl="3" marL="18288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4pPr>
            <a:lvl5pPr indent="-228600" lvl="4" marL="22860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12001499" y="13080999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206500" y="1079500"/>
            <a:ext cx="21971100" cy="1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206500" y="4248504"/>
            <a:ext cx="21971100" cy="82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603504" lvl="0" marL="457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03504" lvl="1" marL="9144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03504" lvl="2" marL="1371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03504" lvl="3" marL="18288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03504" lvl="4" marL="22860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03504" lvl="5" marL="2743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03504" lvl="6" marL="32004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03504" lvl="7" marL="3657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03503" lvl="8" marL="41148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2001499" y="13080999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9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6.jpg"/><Relationship Id="rId7" Type="http://schemas.openxmlformats.org/officeDocument/2006/relationships/image" Target="../media/image2.png"/><Relationship Id="rId8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hyperlink" Target="https://developer.mozilla.org/fr/docs/Web/HTTP/Status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Relationship Id="rId7" Type="http://schemas.openxmlformats.org/officeDocument/2006/relationships/image" Target="../media/image15.png"/><Relationship Id="rId8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hyperlink" Target="https://httpd.apache.org/docs/2.4/vhosts/examples.html" TargetMode="External"/><Relationship Id="rId5" Type="http://schemas.openxmlformats.org/officeDocument/2006/relationships/hyperlink" Target="https://nginx.org/en/docs/http/request_processing.ht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en.wikipedia.org/wiki/SOCKS" TargetMode="External"/><Relationship Id="rId4" Type="http://schemas.openxmlformats.org/officeDocument/2006/relationships/hyperlink" Target="https://fr.wikipedia.org/wiki/Proxy_inverse" TargetMode="External"/><Relationship Id="rId5" Type="http://schemas.openxmlformats.org/officeDocument/2006/relationships/hyperlink" Target="https://en.wikipedia.org/wiki/Anonymous_proxy" TargetMode="External"/><Relationship Id="rId6" Type="http://schemas.openxmlformats.org/officeDocument/2006/relationships/hyperlink" Target="https://en.wikipedia.org/wiki/Proxy_server" TargetMode="External"/><Relationship Id="rId7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fr.wikipedia.org/wiki/Attaque_de_l%27homme_du_milieu" TargetMode="External"/><Relationship Id="rId4" Type="http://schemas.openxmlformats.org/officeDocument/2006/relationships/hyperlink" Target="http://www.squid-cache.org/" TargetMode="External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varnish-cache.org/" TargetMode="External"/><Relationship Id="rId4" Type="http://schemas.openxmlformats.org/officeDocument/2006/relationships/hyperlink" Target="https://www.haproxy.org/" TargetMode="External"/><Relationship Id="rId5" Type="http://schemas.openxmlformats.org/officeDocument/2006/relationships/hyperlink" Target="https://traefik.io/" TargetMode="External"/><Relationship Id="rId6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jpg"/><Relationship Id="rId10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hyperlink" Target="https://fr.wikipedia.org/wiki/Hypertexte" TargetMode="External"/><Relationship Id="rId9" Type="http://schemas.openxmlformats.org/officeDocument/2006/relationships/hyperlink" Target="https://fr.wikipedia.org/wiki/Hypertext_Markup_Language" TargetMode="External"/><Relationship Id="rId5" Type="http://schemas.openxmlformats.org/officeDocument/2006/relationships/hyperlink" Target="https://fr.wikipedia.org/wiki/Tim_Berners-Lee" TargetMode="External"/><Relationship Id="rId6" Type="http://schemas.openxmlformats.org/officeDocument/2006/relationships/hyperlink" Target="https://fr.wikipedia.org/wiki/Robert_Cailliau" TargetMode="External"/><Relationship Id="rId7" Type="http://schemas.openxmlformats.org/officeDocument/2006/relationships/hyperlink" Target="https://fr.wikipedia.org/wiki/Hypertext_Transfer_Protocol" TargetMode="External"/><Relationship Id="rId8" Type="http://schemas.openxmlformats.org/officeDocument/2006/relationships/hyperlink" Target="https://fr.wikipedia.org/wiki/Uniform_Resource_Locator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hyperlink" Target="https://fr.wikipedia.org/wiki/QUIC" TargetMode="External"/><Relationship Id="rId5" Type="http://schemas.openxmlformats.org/officeDocument/2006/relationships/hyperlink" Target="https://fr.wikipedia.org/wiki/Protocole_sans_%C3%A9tat" TargetMode="External"/><Relationship Id="rId6" Type="http://schemas.openxmlformats.org/officeDocument/2006/relationships/hyperlink" Target="https://developer.mozilla.org/fr/docs/Web/HTTP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hyperlink" Target="https://fr.wikipedia.org/wiki/X.509" TargetMode="External"/><Relationship Id="rId5" Type="http://schemas.openxmlformats.org/officeDocument/2006/relationships/hyperlink" Target="https://letsencrypt.org/" TargetMode="External"/><Relationship Id="rId6" Type="http://schemas.openxmlformats.org/officeDocument/2006/relationships/hyperlink" Target="https://fr.wikipedia.org/wiki/HTTP_Strict_Transport_Security" TargetMode="External"/><Relationship Id="rId7" Type="http://schemas.openxmlformats.org/officeDocument/2006/relationships/hyperlink" Target="https://fr.wikipedia.org/wiki/HTTP_Public_Key_Pinning" TargetMode="External"/><Relationship Id="rId8" Type="http://schemas.openxmlformats.org/officeDocument/2006/relationships/hyperlink" Target="https://fr.wikipedia.org/wiki/Content_Security_Policy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hyperlink" Target="https://developer.mozilla.org/fr/docs/Web/HTTP/Basics_of_HTTP/Identifying_resources_on_the_Web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hyperlink" Target="https://developer.mozilla.org/fr/docs/Web/HTTP/Method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hyperlink" Target="https://developer.mozilla.org/fr/docs/Learn/JavaScript/Client-side_web_APIs" TargetMode="External"/><Relationship Id="rId5" Type="http://schemas.openxmlformats.org/officeDocument/2006/relationships/hyperlink" Target="https://fr.wikipedia.org/wiki/Document_Object_Model" TargetMode="External"/><Relationship Id="rId6" Type="http://schemas.openxmlformats.org/officeDocument/2006/relationships/hyperlink" Target="https://developer.mozilla.org/fr/docs/Learn/JavaScript/Client-side_web_APIs/Fetching_data" TargetMode="External"/><Relationship Id="rId7" Type="http://schemas.openxmlformats.org/officeDocument/2006/relationships/hyperlink" Target="https://developer.mozilla.org/fr/docs/Web/API/Canvas_API" TargetMode="External"/><Relationship Id="rId8" Type="http://schemas.openxmlformats.org/officeDocument/2006/relationships/hyperlink" Target="https://developer.mozilla.org/fr/docs/Web/API/WebGL_API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/>
        </p:nvSpPr>
        <p:spPr>
          <a:xfrm>
            <a:off x="2933024" y="2977000"/>
            <a:ext cx="141504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n-US" sz="10000">
                <a:latin typeface="Montserrat ExtraBold"/>
                <a:ea typeface="Montserrat ExtraBold"/>
                <a:cs typeface="Montserrat ExtraBold"/>
                <a:sym typeface="Montserrat ExtraBold"/>
              </a:rPr>
              <a:t>Les serveurs Web</a:t>
            </a:r>
            <a:endParaRPr sz="10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7" name="Google Shape;77;p17"/>
          <p:cNvSpPr txBox="1"/>
          <p:nvPr/>
        </p:nvSpPr>
        <p:spPr>
          <a:xfrm>
            <a:off x="2982037" y="8289239"/>
            <a:ext cx="90315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Proxima Nova"/>
              <a:buNone/>
            </a:pPr>
            <a:r>
              <a:rPr lang="en-US" sz="3800">
                <a:latin typeface="Montserrat Medium"/>
                <a:ea typeface="Montserrat Medium"/>
                <a:cs typeface="Montserrat Medium"/>
                <a:sym typeface="Montserrat Medium"/>
              </a:rPr>
              <a:t>Publier sites et applications web</a:t>
            </a:r>
            <a:endParaRPr sz="3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descr="icone_wild_code_school.png" id="78" name="Google Shape;7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40088" y="-2635269"/>
            <a:ext cx="14970072" cy="1092174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e_wild_code_school.png" id="206" name="Google Shape;20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071" y="570343"/>
            <a:ext cx="1097611" cy="8007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26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cxnSp>
        <p:nvCxnSpPr>
          <p:cNvPr id="208" name="Google Shape;208;p26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09" name="Google Shape;209;p26"/>
          <p:cNvSpPr txBox="1"/>
          <p:nvPr/>
        </p:nvSpPr>
        <p:spPr>
          <a:xfrm>
            <a:off x="946900" y="2610425"/>
            <a:ext cx="102231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latin typeface="Montserrat ExtraBold"/>
                <a:ea typeface="Montserrat ExtraBold"/>
                <a:cs typeface="Montserrat ExtraBold"/>
                <a:sym typeface="Montserrat ExtraBold"/>
              </a:rPr>
              <a:t>Clients HTTP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10" name="Google Shape;210;p26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latin typeface="Montserrat Medium"/>
                <a:ea typeface="Montserrat Medium"/>
                <a:cs typeface="Montserrat Medium"/>
                <a:sym typeface="Montserrat Medium"/>
              </a:rPr>
              <a:t>Des exemples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1" name="Google Shape;211;p26"/>
          <p:cNvSpPr txBox="1"/>
          <p:nvPr/>
        </p:nvSpPr>
        <p:spPr>
          <a:xfrm>
            <a:off x="4141450" y="7357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Montserrat SemiBold"/>
                <a:ea typeface="Montserrat SemiBold"/>
                <a:cs typeface="Montserrat SemiBold"/>
                <a:sym typeface="Montserrat SemiBold"/>
              </a:rPr>
              <a:t>Web</a:t>
            </a:r>
            <a:endParaRPr sz="2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2" name="Google Shape;212;p26"/>
          <p:cNvSpPr txBox="1"/>
          <p:nvPr/>
        </p:nvSpPr>
        <p:spPr>
          <a:xfrm>
            <a:off x="10415162" y="7357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Montserrat SemiBold"/>
                <a:ea typeface="Montserrat SemiBold"/>
                <a:cs typeface="Montserrat SemiBold"/>
                <a:sym typeface="Montserrat SemiBold"/>
              </a:rPr>
              <a:t>Serveurs web</a:t>
            </a:r>
            <a:endParaRPr sz="2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3" name="Google Shape;213;p26"/>
          <p:cNvSpPr txBox="1"/>
          <p:nvPr/>
        </p:nvSpPr>
        <p:spPr>
          <a:xfrm>
            <a:off x="16688875" y="7357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Montserrat SemiBold"/>
                <a:ea typeface="Montserrat SemiBold"/>
                <a:cs typeface="Montserrat SemiBold"/>
                <a:sym typeface="Montserrat SemiBold"/>
              </a:rPr>
              <a:t>Proxy</a:t>
            </a:r>
            <a:endParaRPr sz="2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4" name="Google Shape;214;p26"/>
          <p:cNvSpPr/>
          <p:nvPr/>
        </p:nvSpPr>
        <p:spPr>
          <a:xfrm>
            <a:off x="5509655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000000">
              <a:alpha val="6941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5" name="Google Shape;21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9100" y="2610425"/>
            <a:ext cx="3661056" cy="3661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99900" y="2490231"/>
            <a:ext cx="3901440" cy="390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88865" y="1613700"/>
            <a:ext cx="5654504" cy="5654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755650" y="6711781"/>
            <a:ext cx="3569861" cy="3569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102225" y="6624250"/>
            <a:ext cx="3209925" cy="3744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07250" y="11240213"/>
            <a:ext cx="4086225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042700" y="9979475"/>
            <a:ext cx="3429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325500" y="10840950"/>
            <a:ext cx="5151120" cy="202727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6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e_wild_code_school.png" id="228" name="Google Shape;228;p27"/>
          <p:cNvPicPr preferRelativeResize="0"/>
          <p:nvPr/>
        </p:nvPicPr>
        <p:blipFill rotWithShape="1">
          <a:blip r:embed="rId3">
            <a:alphaModFix amt="5319"/>
          </a:blip>
          <a:srcRect b="0" l="0" r="0" t="0"/>
          <a:stretch/>
        </p:blipFill>
        <p:spPr>
          <a:xfrm>
            <a:off x="-910978" y="-3131423"/>
            <a:ext cx="27384332" cy="19978847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7"/>
          <p:cNvSpPr txBox="1"/>
          <p:nvPr/>
        </p:nvSpPr>
        <p:spPr>
          <a:xfrm>
            <a:off x="-1" y="5283200"/>
            <a:ext cx="243840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n-US" sz="10000">
                <a:latin typeface="Montserrat ExtraBold"/>
                <a:ea typeface="Montserrat ExtraBold"/>
                <a:cs typeface="Montserrat ExtraBold"/>
                <a:sym typeface="Montserrat ExtraBold"/>
              </a:rPr>
              <a:t>Des serveurs web ?</a:t>
            </a:r>
            <a:endParaRPr sz="10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descr="logo_wild_code_school (2).png" id="230" name="Google Shape;23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341" y="538568"/>
            <a:ext cx="2401014" cy="76900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7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e_wild_code_school.png" id="236" name="Google Shape;23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071" y="570343"/>
            <a:ext cx="1097611" cy="8007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7" name="Google Shape;237;p28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cxnSp>
        <p:nvCxnSpPr>
          <p:cNvPr id="238" name="Google Shape;238;p28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39" name="Google Shape;239;p28"/>
          <p:cNvSpPr txBox="1"/>
          <p:nvPr/>
        </p:nvSpPr>
        <p:spPr>
          <a:xfrm>
            <a:off x="946900" y="2610425"/>
            <a:ext cx="102231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latin typeface="Montserrat ExtraBold"/>
                <a:ea typeface="Montserrat ExtraBold"/>
                <a:cs typeface="Montserrat ExtraBold"/>
                <a:sym typeface="Montserrat ExtraBold"/>
              </a:rPr>
              <a:t>Serveur HTTP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0" name="Google Shape;240;p28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latin typeface="Montserrat Medium"/>
                <a:ea typeface="Montserrat Medium"/>
                <a:cs typeface="Montserrat Medium"/>
                <a:sym typeface="Montserrat Medium"/>
              </a:rPr>
              <a:t>Rôle d'un serveur web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1" name="Google Shape;241;p28"/>
          <p:cNvSpPr txBox="1"/>
          <p:nvPr/>
        </p:nvSpPr>
        <p:spPr>
          <a:xfrm>
            <a:off x="4141450" y="7357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Montserrat SemiBold"/>
                <a:ea typeface="Montserrat SemiBold"/>
                <a:cs typeface="Montserrat SemiBold"/>
                <a:sym typeface="Montserrat SemiBold"/>
              </a:rPr>
              <a:t>Web</a:t>
            </a:r>
            <a:endParaRPr sz="2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42" name="Google Shape;242;p28"/>
          <p:cNvSpPr txBox="1"/>
          <p:nvPr/>
        </p:nvSpPr>
        <p:spPr>
          <a:xfrm>
            <a:off x="10415162" y="7357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Montserrat SemiBold"/>
                <a:ea typeface="Montserrat SemiBold"/>
                <a:cs typeface="Montserrat SemiBold"/>
                <a:sym typeface="Montserrat SemiBold"/>
              </a:rPr>
              <a:t>Serveurs web</a:t>
            </a:r>
            <a:endParaRPr sz="2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43" name="Google Shape;243;p28"/>
          <p:cNvSpPr txBox="1"/>
          <p:nvPr/>
        </p:nvSpPr>
        <p:spPr>
          <a:xfrm>
            <a:off x="16688875" y="7357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Montserrat SemiBold"/>
                <a:ea typeface="Montserrat SemiBold"/>
                <a:cs typeface="Montserrat SemiBold"/>
                <a:sym typeface="Montserrat SemiBold"/>
              </a:rPr>
              <a:t>Proxy</a:t>
            </a:r>
            <a:endParaRPr sz="2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44" name="Google Shape;244;p28"/>
          <p:cNvSpPr txBox="1"/>
          <p:nvPr/>
        </p:nvSpPr>
        <p:spPr>
          <a:xfrm>
            <a:off x="5256425" y="3880725"/>
            <a:ext cx="17714100" cy="9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Logiciel serveur - en écoute sur 80 et 443 (standard)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Reçoit une requête HTTP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Doit fournir une réponse HTTP correspondante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Cas </a:t>
            </a:r>
            <a:r>
              <a:rPr i="1" lang="en-US" sz="5000">
                <a:latin typeface="Proxima Nova"/>
                <a:ea typeface="Proxima Nova"/>
                <a:cs typeface="Proxima Nova"/>
                <a:sym typeface="Proxima Nova"/>
              </a:rPr>
              <a:t>classique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 : 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Envoi le fichier correspondant au chemin depuis une racine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5" name="Google Shape;245;p28"/>
          <p:cNvSpPr/>
          <p:nvPr/>
        </p:nvSpPr>
        <p:spPr>
          <a:xfrm>
            <a:off x="11783355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000000">
              <a:alpha val="6941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6" name="Google Shape;246;p28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e_wild_code_school.png" id="251" name="Google Shape;25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071" y="570343"/>
            <a:ext cx="1097611" cy="8007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2" name="Google Shape;252;p29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cxnSp>
        <p:nvCxnSpPr>
          <p:cNvPr id="253" name="Google Shape;253;p29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54" name="Google Shape;254;p29"/>
          <p:cNvSpPr txBox="1"/>
          <p:nvPr/>
        </p:nvSpPr>
        <p:spPr>
          <a:xfrm>
            <a:off x="946900" y="2610425"/>
            <a:ext cx="102231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latin typeface="Montserrat ExtraBold"/>
                <a:ea typeface="Montserrat ExtraBold"/>
                <a:cs typeface="Montserrat ExtraBold"/>
                <a:sym typeface="Montserrat ExtraBold"/>
              </a:rPr>
              <a:t>Réponse</a:t>
            </a:r>
            <a:r>
              <a:rPr lang="en-US" sz="5000">
                <a:latin typeface="Montserrat ExtraBold"/>
                <a:ea typeface="Montserrat ExtraBold"/>
                <a:cs typeface="Montserrat ExtraBold"/>
                <a:sym typeface="Montserrat ExtraBold"/>
              </a:rPr>
              <a:t> HTTP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5" name="Google Shape;255;p29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latin typeface="Montserrat Medium"/>
                <a:ea typeface="Montserrat Medium"/>
                <a:cs typeface="Montserrat Medium"/>
                <a:sym typeface="Montserrat Medium"/>
              </a:rPr>
              <a:t>Envoyer</a:t>
            </a:r>
            <a:r>
              <a:rPr lang="en-US" sz="2800">
                <a:latin typeface="Montserrat Medium"/>
                <a:ea typeface="Montserrat Medium"/>
                <a:cs typeface="Montserrat Medium"/>
                <a:sym typeface="Montserrat Medium"/>
              </a:rPr>
              <a:t> une page (ressource)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6" name="Google Shape;256;p29"/>
          <p:cNvSpPr txBox="1"/>
          <p:nvPr/>
        </p:nvSpPr>
        <p:spPr>
          <a:xfrm>
            <a:off x="4141450" y="7357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Montserrat SemiBold"/>
                <a:ea typeface="Montserrat SemiBold"/>
                <a:cs typeface="Montserrat SemiBold"/>
                <a:sym typeface="Montserrat SemiBold"/>
              </a:rPr>
              <a:t>Web</a:t>
            </a:r>
            <a:endParaRPr sz="2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57" name="Google Shape;257;p29"/>
          <p:cNvSpPr txBox="1"/>
          <p:nvPr/>
        </p:nvSpPr>
        <p:spPr>
          <a:xfrm>
            <a:off x="10415162" y="7357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Montserrat SemiBold"/>
                <a:ea typeface="Montserrat SemiBold"/>
                <a:cs typeface="Montserrat SemiBold"/>
                <a:sym typeface="Montserrat SemiBold"/>
              </a:rPr>
              <a:t>Serveurs web</a:t>
            </a:r>
            <a:endParaRPr sz="2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58" name="Google Shape;258;p29"/>
          <p:cNvSpPr txBox="1"/>
          <p:nvPr/>
        </p:nvSpPr>
        <p:spPr>
          <a:xfrm>
            <a:off x="16688875" y="7357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Montserrat SemiBold"/>
                <a:ea typeface="Montserrat SemiBold"/>
                <a:cs typeface="Montserrat SemiBold"/>
                <a:sym typeface="Montserrat SemiBold"/>
              </a:rPr>
              <a:t>Proxy</a:t>
            </a:r>
            <a:endParaRPr sz="2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59" name="Google Shape;259;p29"/>
          <p:cNvSpPr txBox="1"/>
          <p:nvPr/>
        </p:nvSpPr>
        <p:spPr>
          <a:xfrm>
            <a:off x="5256425" y="3880725"/>
            <a:ext cx="17714100" cy="9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Réponse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 HTTP contient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Une ligne de statut composée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1" marL="9144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La version de HTTP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1" marL="9144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Un </a:t>
            </a:r>
            <a:r>
              <a:rPr lang="en-US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code de statut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1" marL="9144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Une description textuelle du statut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Des entêtes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 (un par ligne) 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1" marL="9144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Content-Type/Encoding : information de la ressource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1" marL="9144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Des informations pour la gestion des caches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1" marL="9144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Signature du serveur…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Corps avec la ressource demandée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0" name="Google Shape;260;p29"/>
          <p:cNvSpPr/>
          <p:nvPr/>
        </p:nvSpPr>
        <p:spPr>
          <a:xfrm>
            <a:off x="11783355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000000">
              <a:alpha val="6941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1" name="Google Shape;261;p29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e_wild_code_school.png" id="266" name="Google Shape;26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071" y="570343"/>
            <a:ext cx="1097611" cy="8007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Google Shape;267;p30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cxnSp>
        <p:nvCxnSpPr>
          <p:cNvPr id="268" name="Google Shape;268;p30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69" name="Google Shape;269;p30"/>
          <p:cNvSpPr txBox="1"/>
          <p:nvPr/>
        </p:nvSpPr>
        <p:spPr>
          <a:xfrm>
            <a:off x="946900" y="2610425"/>
            <a:ext cx="102231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latin typeface="Montserrat ExtraBold"/>
                <a:ea typeface="Montserrat ExtraBold"/>
                <a:cs typeface="Montserrat ExtraBold"/>
                <a:sym typeface="Montserrat ExtraBold"/>
              </a:rPr>
              <a:t>Backend (web)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70" name="Google Shape;270;p30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latin typeface="Montserrat Medium"/>
                <a:ea typeface="Montserrat Medium"/>
                <a:cs typeface="Montserrat Medium"/>
                <a:sym typeface="Montserrat Medium"/>
              </a:rPr>
              <a:t>Générer la réponse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1" name="Google Shape;271;p30"/>
          <p:cNvSpPr txBox="1"/>
          <p:nvPr/>
        </p:nvSpPr>
        <p:spPr>
          <a:xfrm>
            <a:off x="4141450" y="7357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Montserrat SemiBold"/>
                <a:ea typeface="Montserrat SemiBold"/>
                <a:cs typeface="Montserrat SemiBold"/>
                <a:sym typeface="Montserrat SemiBold"/>
              </a:rPr>
              <a:t>Web</a:t>
            </a:r>
            <a:endParaRPr sz="2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72" name="Google Shape;272;p30"/>
          <p:cNvSpPr txBox="1"/>
          <p:nvPr/>
        </p:nvSpPr>
        <p:spPr>
          <a:xfrm>
            <a:off x="10415162" y="7357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Montserrat SemiBold"/>
                <a:ea typeface="Montserrat SemiBold"/>
                <a:cs typeface="Montserrat SemiBold"/>
                <a:sym typeface="Montserrat SemiBold"/>
              </a:rPr>
              <a:t>Serveurs web</a:t>
            </a:r>
            <a:endParaRPr sz="2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73" name="Google Shape;273;p30"/>
          <p:cNvSpPr txBox="1"/>
          <p:nvPr/>
        </p:nvSpPr>
        <p:spPr>
          <a:xfrm>
            <a:off x="16688875" y="7357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Montserrat SemiBold"/>
                <a:ea typeface="Montserrat SemiBold"/>
                <a:cs typeface="Montserrat SemiBold"/>
                <a:sym typeface="Montserrat SemiBold"/>
              </a:rPr>
              <a:t>Proxy</a:t>
            </a:r>
            <a:endParaRPr sz="2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74" name="Google Shape;274;p30"/>
          <p:cNvSpPr txBox="1"/>
          <p:nvPr/>
        </p:nvSpPr>
        <p:spPr>
          <a:xfrm>
            <a:off x="5256425" y="3880725"/>
            <a:ext cx="17714100" cy="9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Programme qui produit la réponse en temps réel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PHP (en combinaison avec un serveur web)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Java avec Spring/JEE et un serveur d'application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JS avec Node JS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Python ave Django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Nombreux autres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Basculement vers des applications web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5" name="Google Shape;275;p30"/>
          <p:cNvSpPr/>
          <p:nvPr/>
        </p:nvSpPr>
        <p:spPr>
          <a:xfrm>
            <a:off x="11783355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000000">
              <a:alpha val="6941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6" name="Google Shape;276;p30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e_wild_code_school.png" id="281" name="Google Shape;28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071" y="570343"/>
            <a:ext cx="1097611" cy="8007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2" name="Google Shape;282;p31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cxnSp>
        <p:nvCxnSpPr>
          <p:cNvPr id="283" name="Google Shape;283;p31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84" name="Google Shape;284;p31"/>
          <p:cNvSpPr txBox="1"/>
          <p:nvPr/>
        </p:nvSpPr>
        <p:spPr>
          <a:xfrm>
            <a:off x="946900" y="2610425"/>
            <a:ext cx="102231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latin typeface="Montserrat ExtraBold"/>
                <a:ea typeface="Montserrat ExtraBold"/>
                <a:cs typeface="Montserrat ExtraBold"/>
                <a:sym typeface="Montserrat ExtraBold"/>
              </a:rPr>
              <a:t>Serveurs</a:t>
            </a:r>
            <a:r>
              <a:rPr lang="en-US" sz="5000">
                <a:latin typeface="Montserrat ExtraBold"/>
                <a:ea typeface="Montserrat ExtraBold"/>
                <a:cs typeface="Montserrat ExtraBold"/>
                <a:sym typeface="Montserrat ExtraBold"/>
              </a:rPr>
              <a:t> HTTP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85" name="Google Shape;285;p31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latin typeface="Montserrat Medium"/>
                <a:ea typeface="Montserrat Medium"/>
                <a:cs typeface="Montserrat Medium"/>
                <a:sym typeface="Montserrat Medium"/>
              </a:rPr>
              <a:t>Des exemples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6" name="Google Shape;286;p31"/>
          <p:cNvSpPr txBox="1"/>
          <p:nvPr/>
        </p:nvSpPr>
        <p:spPr>
          <a:xfrm>
            <a:off x="4141450" y="7357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Montserrat SemiBold"/>
                <a:ea typeface="Montserrat SemiBold"/>
                <a:cs typeface="Montserrat SemiBold"/>
                <a:sym typeface="Montserrat SemiBold"/>
              </a:rPr>
              <a:t>Web</a:t>
            </a:r>
            <a:endParaRPr sz="2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87" name="Google Shape;287;p31"/>
          <p:cNvSpPr txBox="1"/>
          <p:nvPr/>
        </p:nvSpPr>
        <p:spPr>
          <a:xfrm>
            <a:off x="10415162" y="7357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Montserrat SemiBold"/>
                <a:ea typeface="Montserrat SemiBold"/>
                <a:cs typeface="Montserrat SemiBold"/>
                <a:sym typeface="Montserrat SemiBold"/>
              </a:rPr>
              <a:t>Serveurs web</a:t>
            </a:r>
            <a:endParaRPr sz="2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88" name="Google Shape;288;p31"/>
          <p:cNvSpPr txBox="1"/>
          <p:nvPr/>
        </p:nvSpPr>
        <p:spPr>
          <a:xfrm>
            <a:off x="16688875" y="7357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Montserrat SemiBold"/>
                <a:ea typeface="Montserrat SemiBold"/>
                <a:cs typeface="Montserrat SemiBold"/>
                <a:sym typeface="Montserrat SemiBold"/>
              </a:rPr>
              <a:t>Proxy</a:t>
            </a:r>
            <a:endParaRPr sz="2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89" name="Google Shape;28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1575" y="2610425"/>
            <a:ext cx="6096000" cy="2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03050" y="2983112"/>
            <a:ext cx="7223757" cy="1554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14450" y="8150017"/>
            <a:ext cx="3766190" cy="5325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142615" y="8771563"/>
            <a:ext cx="6096000" cy="3548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999900" y="5996075"/>
            <a:ext cx="4981005" cy="3099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04850" y="6477187"/>
            <a:ext cx="5575811" cy="1931777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1"/>
          <p:cNvSpPr/>
          <p:nvPr/>
        </p:nvSpPr>
        <p:spPr>
          <a:xfrm>
            <a:off x="11783355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000000">
              <a:alpha val="6941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6" name="Google Shape;296;p31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e_wild_code_school.png" id="301" name="Google Shape;30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071" y="570343"/>
            <a:ext cx="1097611" cy="8007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2" name="Google Shape;302;p32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cxnSp>
        <p:nvCxnSpPr>
          <p:cNvPr id="303" name="Google Shape;303;p32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04" name="Google Shape;304;p32"/>
          <p:cNvSpPr txBox="1"/>
          <p:nvPr/>
        </p:nvSpPr>
        <p:spPr>
          <a:xfrm>
            <a:off x="946900" y="2610425"/>
            <a:ext cx="102231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latin typeface="Montserrat ExtraBold"/>
                <a:ea typeface="Montserrat ExtraBold"/>
                <a:cs typeface="Montserrat ExtraBold"/>
                <a:sym typeface="Montserrat ExtraBold"/>
              </a:rPr>
              <a:t>Virtualisation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05" name="Google Shape;305;p32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latin typeface="Montserrat Medium"/>
                <a:ea typeface="Montserrat Medium"/>
                <a:cs typeface="Montserrat Medium"/>
                <a:sym typeface="Montserrat Medium"/>
              </a:rPr>
              <a:t>Virtual host &amp; Server block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06" name="Google Shape;306;p32"/>
          <p:cNvSpPr txBox="1"/>
          <p:nvPr/>
        </p:nvSpPr>
        <p:spPr>
          <a:xfrm>
            <a:off x="4141450" y="7357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Montserrat SemiBold"/>
                <a:ea typeface="Montserrat SemiBold"/>
                <a:cs typeface="Montserrat SemiBold"/>
                <a:sym typeface="Montserrat SemiBold"/>
              </a:rPr>
              <a:t>Web</a:t>
            </a:r>
            <a:endParaRPr sz="2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07" name="Google Shape;307;p32"/>
          <p:cNvSpPr txBox="1"/>
          <p:nvPr/>
        </p:nvSpPr>
        <p:spPr>
          <a:xfrm>
            <a:off x="10415162" y="7357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Montserrat SemiBold"/>
                <a:ea typeface="Montserrat SemiBold"/>
                <a:cs typeface="Montserrat SemiBold"/>
                <a:sym typeface="Montserrat SemiBold"/>
              </a:rPr>
              <a:t>Serveurs web</a:t>
            </a:r>
            <a:endParaRPr sz="2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08" name="Google Shape;308;p32"/>
          <p:cNvSpPr txBox="1"/>
          <p:nvPr/>
        </p:nvSpPr>
        <p:spPr>
          <a:xfrm>
            <a:off x="16688875" y="7357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Montserrat SemiBold"/>
                <a:ea typeface="Montserrat SemiBold"/>
                <a:cs typeface="Montserrat SemiBold"/>
                <a:sym typeface="Montserrat SemiBold"/>
              </a:rPr>
              <a:t>Proxy</a:t>
            </a:r>
            <a:endParaRPr sz="2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09" name="Google Shape;309;p32"/>
          <p:cNvSpPr txBox="1"/>
          <p:nvPr/>
        </p:nvSpPr>
        <p:spPr>
          <a:xfrm>
            <a:off x="5256425" y="3880725"/>
            <a:ext cx="17714100" cy="9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Un serveur web peut héberger des "sites"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Mécanisme de </a:t>
            </a:r>
            <a:r>
              <a:rPr lang="en-US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VirtualHost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 (apache) / </a:t>
            </a:r>
            <a:r>
              <a:rPr lang="en-US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virtual servers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 (nginx)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Utiliser des configurations (racines) différentes selon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1" marL="9144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Le nom d'hôte présent dans la requête (le plus courant)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1" marL="9144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L'adresse IP du serveur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0" name="Google Shape;310;p32"/>
          <p:cNvSpPr/>
          <p:nvPr/>
        </p:nvSpPr>
        <p:spPr>
          <a:xfrm>
            <a:off x="11783355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000000">
              <a:alpha val="6941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1" name="Google Shape;311;p32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e_wild_code_school.png" id="316" name="Google Shape;316;p33"/>
          <p:cNvPicPr preferRelativeResize="0"/>
          <p:nvPr/>
        </p:nvPicPr>
        <p:blipFill rotWithShape="1">
          <a:blip r:embed="rId3">
            <a:alphaModFix amt="5319"/>
          </a:blip>
          <a:srcRect b="0" l="0" r="0" t="0"/>
          <a:stretch/>
        </p:blipFill>
        <p:spPr>
          <a:xfrm>
            <a:off x="-910978" y="-3131423"/>
            <a:ext cx="27384332" cy="19978847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3"/>
          <p:cNvSpPr txBox="1"/>
          <p:nvPr/>
        </p:nvSpPr>
        <p:spPr>
          <a:xfrm>
            <a:off x="-1" y="5283200"/>
            <a:ext cx="243840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n-US" sz="10000">
                <a:latin typeface="Montserrat ExtraBold"/>
                <a:ea typeface="Montserrat ExtraBold"/>
                <a:cs typeface="Montserrat ExtraBold"/>
                <a:sym typeface="Montserrat ExtraBold"/>
              </a:rPr>
              <a:t>Proxy</a:t>
            </a:r>
            <a:r>
              <a:rPr lang="en-US" sz="10000">
                <a:latin typeface="Montserrat ExtraBold"/>
                <a:ea typeface="Montserrat ExtraBold"/>
                <a:cs typeface="Montserrat ExtraBold"/>
                <a:sym typeface="Montserrat ExtraBold"/>
              </a:rPr>
              <a:t> ?</a:t>
            </a:r>
            <a:endParaRPr sz="10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descr="logo_wild_code_school (2).png" id="318" name="Google Shape;31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341" y="538568"/>
            <a:ext cx="2401014" cy="769009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3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"/>
          <p:cNvSpPr txBox="1"/>
          <p:nvPr/>
        </p:nvSpPr>
        <p:spPr>
          <a:xfrm>
            <a:off x="5256425" y="3880725"/>
            <a:ext cx="17714100" cy="9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Un serveur proxy ou serveur mandataire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Intermédiaire entre le client et le serveur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Passerelle de couche 7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Différents types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1" marL="9144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Spécifique à un (quelques) protocoles applicatifs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1" marL="9144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Générique : </a:t>
            </a:r>
            <a:r>
              <a:rPr lang="en-US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SOCKS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1" marL="9144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Inverse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 (mandataire serveur)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1" marL="9144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Transparent (ex : portail captif)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Fourni de nombreux services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1" marL="9144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Exemple : </a:t>
            </a:r>
            <a:r>
              <a:rPr lang="en-US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anonymat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Plus d'info : </a:t>
            </a:r>
            <a:r>
              <a:rPr lang="en-US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Proxy sur WikipediA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icone_wild_code_school.png" id="325" name="Google Shape;325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8071" y="570343"/>
            <a:ext cx="1097611" cy="8007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6" name="Google Shape;326;p34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cxnSp>
        <p:nvCxnSpPr>
          <p:cNvPr id="327" name="Google Shape;327;p34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28" name="Google Shape;328;p34"/>
          <p:cNvSpPr txBox="1"/>
          <p:nvPr/>
        </p:nvSpPr>
        <p:spPr>
          <a:xfrm>
            <a:off x="946900" y="2610425"/>
            <a:ext cx="102231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latin typeface="Montserrat ExtraBold"/>
                <a:ea typeface="Montserrat ExtraBold"/>
                <a:cs typeface="Montserrat ExtraBold"/>
                <a:sym typeface="Montserrat ExtraBold"/>
              </a:rPr>
              <a:t>Proxy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29" name="Google Shape;329;p34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latin typeface="Montserrat Medium"/>
                <a:ea typeface="Montserrat Medium"/>
                <a:cs typeface="Montserrat Medium"/>
                <a:sym typeface="Montserrat Medium"/>
              </a:rPr>
              <a:t>C'est quoi ?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30" name="Google Shape;330;p34"/>
          <p:cNvSpPr txBox="1"/>
          <p:nvPr/>
        </p:nvSpPr>
        <p:spPr>
          <a:xfrm>
            <a:off x="4141450" y="7357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Montserrat SemiBold"/>
                <a:ea typeface="Montserrat SemiBold"/>
                <a:cs typeface="Montserrat SemiBold"/>
                <a:sym typeface="Montserrat SemiBold"/>
              </a:rPr>
              <a:t>Web</a:t>
            </a:r>
            <a:endParaRPr sz="2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31" name="Google Shape;331;p34"/>
          <p:cNvSpPr txBox="1"/>
          <p:nvPr/>
        </p:nvSpPr>
        <p:spPr>
          <a:xfrm>
            <a:off x="10415162" y="7357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Montserrat SemiBold"/>
                <a:ea typeface="Montserrat SemiBold"/>
                <a:cs typeface="Montserrat SemiBold"/>
                <a:sym typeface="Montserrat SemiBold"/>
              </a:rPr>
              <a:t>Serveurs web</a:t>
            </a:r>
            <a:endParaRPr sz="2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32" name="Google Shape;332;p34"/>
          <p:cNvSpPr txBox="1"/>
          <p:nvPr/>
        </p:nvSpPr>
        <p:spPr>
          <a:xfrm>
            <a:off x="16688875" y="7357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Montserrat SemiBold"/>
                <a:ea typeface="Montserrat SemiBold"/>
                <a:cs typeface="Montserrat SemiBold"/>
                <a:sym typeface="Montserrat SemiBold"/>
              </a:rPr>
              <a:t>Proxy</a:t>
            </a:r>
            <a:endParaRPr sz="2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33" name="Google Shape;333;p34"/>
          <p:cNvSpPr/>
          <p:nvPr/>
        </p:nvSpPr>
        <p:spPr>
          <a:xfrm>
            <a:off x="18057080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000000">
              <a:alpha val="6941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4" name="Google Shape;334;p34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5"/>
          <p:cNvSpPr txBox="1"/>
          <p:nvPr/>
        </p:nvSpPr>
        <p:spPr>
          <a:xfrm>
            <a:off x="5256425" y="3880725"/>
            <a:ext cx="17714100" cy="9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Proxy HTTP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Cache : conserver les contenus en mémoire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Filtrage de contenu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Journalisation et écoute clandestine (</a:t>
            </a:r>
            <a:r>
              <a:rPr i="1" lang="en-US" sz="5000">
                <a:latin typeface="Proxima Nova"/>
                <a:ea typeface="Proxima Nova"/>
                <a:cs typeface="Proxima Nova"/>
                <a:sym typeface="Proxima Nova"/>
              </a:rPr>
              <a:t>eavesdropping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Modification à la volée (traduction…)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Inconvénient en HTTPS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Nécessite de casser le tunnel TLS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≍attaque de l'intercepteur (</a:t>
            </a:r>
            <a:r>
              <a:rPr lang="en-US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MitM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Un exemple : </a:t>
            </a:r>
            <a:r>
              <a:rPr lang="en-US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squid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icone_wild_code_school.png" id="340" name="Google Shape;340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8071" y="570343"/>
            <a:ext cx="1097611" cy="8007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1" name="Google Shape;341;p35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cxnSp>
        <p:nvCxnSpPr>
          <p:cNvPr id="342" name="Google Shape;342;p35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43" name="Google Shape;343;p35"/>
          <p:cNvSpPr txBox="1"/>
          <p:nvPr/>
        </p:nvSpPr>
        <p:spPr>
          <a:xfrm>
            <a:off x="946900" y="2610425"/>
            <a:ext cx="102231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latin typeface="Montserrat ExtraBold"/>
                <a:ea typeface="Montserrat ExtraBold"/>
                <a:cs typeface="Montserrat ExtraBold"/>
                <a:sym typeface="Montserrat ExtraBold"/>
              </a:rPr>
              <a:t>Proxy HTTP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44" name="Google Shape;344;p35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latin typeface="Montserrat Medium"/>
                <a:ea typeface="Montserrat Medium"/>
                <a:cs typeface="Montserrat Medium"/>
                <a:sym typeface="Montserrat Medium"/>
              </a:rPr>
              <a:t>Accéder</a:t>
            </a:r>
            <a:r>
              <a:rPr lang="en-US" sz="2800">
                <a:latin typeface="Montserrat Medium"/>
                <a:ea typeface="Montserrat Medium"/>
                <a:cs typeface="Montserrat Medium"/>
                <a:sym typeface="Montserrat Medium"/>
              </a:rPr>
              <a:t> au web via un proxy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45" name="Google Shape;345;p35"/>
          <p:cNvSpPr txBox="1"/>
          <p:nvPr/>
        </p:nvSpPr>
        <p:spPr>
          <a:xfrm>
            <a:off x="4141450" y="7357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Montserrat SemiBold"/>
                <a:ea typeface="Montserrat SemiBold"/>
                <a:cs typeface="Montserrat SemiBold"/>
                <a:sym typeface="Montserrat SemiBold"/>
              </a:rPr>
              <a:t>Web</a:t>
            </a:r>
            <a:endParaRPr sz="2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6" name="Google Shape;346;p35"/>
          <p:cNvSpPr txBox="1"/>
          <p:nvPr/>
        </p:nvSpPr>
        <p:spPr>
          <a:xfrm>
            <a:off x="10415162" y="7357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Montserrat SemiBold"/>
                <a:ea typeface="Montserrat SemiBold"/>
                <a:cs typeface="Montserrat SemiBold"/>
                <a:sym typeface="Montserrat SemiBold"/>
              </a:rPr>
              <a:t>Serveurs web</a:t>
            </a:r>
            <a:endParaRPr sz="2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7" name="Google Shape;347;p35"/>
          <p:cNvSpPr txBox="1"/>
          <p:nvPr/>
        </p:nvSpPr>
        <p:spPr>
          <a:xfrm>
            <a:off x="16688875" y="7357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Montserrat SemiBold"/>
                <a:ea typeface="Montserrat SemiBold"/>
                <a:cs typeface="Montserrat SemiBold"/>
                <a:sym typeface="Montserrat SemiBold"/>
              </a:rPr>
              <a:t>Proxy</a:t>
            </a:r>
            <a:endParaRPr sz="2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8" name="Google Shape;348;p35"/>
          <p:cNvSpPr/>
          <p:nvPr/>
        </p:nvSpPr>
        <p:spPr>
          <a:xfrm>
            <a:off x="18057080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000000">
              <a:alpha val="6941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9" name="Google Shape;349;p35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e_wild_code_school.png" id="84" name="Google Shape;8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071" y="570343"/>
            <a:ext cx="1097611" cy="8007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" name="Google Shape;85;p18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cxnSp>
        <p:nvCxnSpPr>
          <p:cNvPr id="86" name="Google Shape;86;p18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87" name="Google Shape;87;p18"/>
          <p:cNvSpPr txBox="1"/>
          <p:nvPr/>
        </p:nvSpPr>
        <p:spPr>
          <a:xfrm>
            <a:off x="946900" y="2610425"/>
            <a:ext cx="102231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latin typeface="Montserrat ExtraBold"/>
                <a:ea typeface="Montserrat ExtraBold"/>
                <a:cs typeface="Montserrat ExtraBold"/>
                <a:sym typeface="Montserrat ExtraBold"/>
              </a:rPr>
              <a:t>Sommaire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8" name="Google Shape;88;p18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latin typeface="Montserrat Medium"/>
                <a:ea typeface="Montserrat Medium"/>
                <a:cs typeface="Montserrat Medium"/>
                <a:sym typeface="Montserrat Medium"/>
              </a:rPr>
              <a:t>De quoi ça parle ?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9" name="Google Shape;89;p18"/>
          <p:cNvSpPr txBox="1"/>
          <p:nvPr/>
        </p:nvSpPr>
        <p:spPr>
          <a:xfrm>
            <a:off x="4141450" y="7357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Montserrat SemiBold"/>
                <a:ea typeface="Montserrat SemiBold"/>
                <a:cs typeface="Montserrat SemiBold"/>
                <a:sym typeface="Montserrat SemiBold"/>
              </a:rPr>
              <a:t>Web</a:t>
            </a:r>
            <a:endParaRPr sz="2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90" name="Google Shape;90;p18"/>
          <p:cNvGrpSpPr/>
          <p:nvPr/>
        </p:nvGrpSpPr>
        <p:grpSpPr>
          <a:xfrm>
            <a:off x="4269994" y="7963788"/>
            <a:ext cx="13130853" cy="1149300"/>
            <a:chOff x="4269994" y="8021650"/>
            <a:chExt cx="13130853" cy="1149300"/>
          </a:xfrm>
        </p:grpSpPr>
        <p:sp>
          <p:nvSpPr>
            <p:cNvPr id="91" name="Google Shape;91;p18"/>
            <p:cNvSpPr txBox="1"/>
            <p:nvPr/>
          </p:nvSpPr>
          <p:spPr>
            <a:xfrm>
              <a:off x="4269994" y="8021650"/>
              <a:ext cx="1573800" cy="114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146B"/>
                </a:buClr>
                <a:buSzPts val="6800"/>
                <a:buFont typeface="Arial"/>
                <a:buNone/>
              </a:pPr>
              <a:r>
                <a:rPr i="0" lang="en-US" sz="6800" u="none" cap="none" strike="noStrike">
                  <a:solidFill>
                    <a:srgbClr val="F7146B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02</a:t>
              </a:r>
              <a:endParaRPr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92" name="Google Shape;92;p18"/>
            <p:cNvSpPr txBox="1"/>
            <p:nvPr/>
          </p:nvSpPr>
          <p:spPr>
            <a:xfrm>
              <a:off x="6983047" y="8160250"/>
              <a:ext cx="104178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500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Serveurs web</a:t>
              </a:r>
              <a:endParaRPr sz="500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93" name="Google Shape;93;p18"/>
          <p:cNvGrpSpPr/>
          <p:nvPr/>
        </p:nvGrpSpPr>
        <p:grpSpPr>
          <a:xfrm>
            <a:off x="4269994" y="6149551"/>
            <a:ext cx="13130853" cy="1149300"/>
            <a:chOff x="4269994" y="6149551"/>
            <a:chExt cx="13130853" cy="1149300"/>
          </a:xfrm>
        </p:grpSpPr>
        <p:sp>
          <p:nvSpPr>
            <p:cNvPr id="94" name="Google Shape;94;p18"/>
            <p:cNvSpPr txBox="1"/>
            <p:nvPr/>
          </p:nvSpPr>
          <p:spPr>
            <a:xfrm>
              <a:off x="4269994" y="6149551"/>
              <a:ext cx="1195800" cy="114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146B"/>
                </a:buClr>
                <a:buSzPts val="6800"/>
                <a:buFont typeface="Arial"/>
                <a:buNone/>
              </a:pPr>
              <a:r>
                <a:rPr i="0" lang="en-US" sz="6800" u="none" cap="none" strike="noStrike">
                  <a:solidFill>
                    <a:srgbClr val="F7146B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01</a:t>
              </a:r>
              <a:endParaRPr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95" name="Google Shape;95;p18"/>
            <p:cNvSpPr txBox="1"/>
            <p:nvPr/>
          </p:nvSpPr>
          <p:spPr>
            <a:xfrm>
              <a:off x="6983047" y="6288151"/>
              <a:ext cx="104178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500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Web</a:t>
              </a:r>
              <a:endParaRPr sz="500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96" name="Google Shape;96;p18"/>
          <p:cNvGrpSpPr/>
          <p:nvPr/>
        </p:nvGrpSpPr>
        <p:grpSpPr>
          <a:xfrm>
            <a:off x="4269994" y="9778025"/>
            <a:ext cx="13130853" cy="1149300"/>
            <a:chOff x="4269994" y="9778025"/>
            <a:chExt cx="13130853" cy="1149300"/>
          </a:xfrm>
        </p:grpSpPr>
        <p:sp>
          <p:nvSpPr>
            <p:cNvPr id="97" name="Google Shape;97;p18"/>
            <p:cNvSpPr txBox="1"/>
            <p:nvPr/>
          </p:nvSpPr>
          <p:spPr>
            <a:xfrm>
              <a:off x="4269994" y="9778025"/>
              <a:ext cx="1573800" cy="114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146B"/>
                </a:buClr>
                <a:buSzPts val="6800"/>
                <a:buFont typeface="Arial"/>
                <a:buNone/>
              </a:pPr>
              <a:r>
                <a:rPr i="0" lang="en-US" sz="6800" u="none" cap="none" strike="noStrike">
                  <a:solidFill>
                    <a:srgbClr val="F7146B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0</a:t>
              </a:r>
              <a:r>
                <a:rPr lang="en-US" sz="6800">
                  <a:solidFill>
                    <a:srgbClr val="F7146B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3</a:t>
              </a:r>
              <a:endParaRPr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98" name="Google Shape;98;p18"/>
            <p:cNvSpPr txBox="1"/>
            <p:nvPr/>
          </p:nvSpPr>
          <p:spPr>
            <a:xfrm>
              <a:off x="6983047" y="9916625"/>
              <a:ext cx="104178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500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Proxy</a:t>
              </a:r>
              <a:endParaRPr sz="500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99" name="Google Shape;99;p18"/>
          <p:cNvSpPr txBox="1"/>
          <p:nvPr/>
        </p:nvSpPr>
        <p:spPr>
          <a:xfrm>
            <a:off x="10415162" y="7357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Montserrat SemiBold"/>
                <a:ea typeface="Montserrat SemiBold"/>
                <a:cs typeface="Montserrat SemiBold"/>
                <a:sym typeface="Montserrat SemiBold"/>
              </a:rPr>
              <a:t>Serveurs web</a:t>
            </a:r>
            <a:endParaRPr sz="2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16688875" y="7357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Montserrat SemiBold"/>
                <a:ea typeface="Montserrat SemiBold"/>
                <a:cs typeface="Montserrat SemiBold"/>
                <a:sym typeface="Montserrat SemiBold"/>
              </a:rPr>
              <a:t>Proxy</a:t>
            </a:r>
            <a:endParaRPr sz="2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/>
          <p:nvPr/>
        </p:nvSpPr>
        <p:spPr>
          <a:xfrm>
            <a:off x="5256425" y="3880725"/>
            <a:ext cx="17714100" cy="9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Proxy inverse HTTP(s)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	=&gt; Supporte les connexions et redirige le 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trafic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Fonctionnalités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Mémoire cache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Répartition de charge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Sécurité…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Nombreuses solutions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Apache / Nginx offrent aussi ces fonctionnalités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Varnish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HAproxy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Traefik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icone_wild_code_school.png" id="355" name="Google Shape;355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8071" y="570343"/>
            <a:ext cx="1097611" cy="8007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6" name="Google Shape;356;p36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cxnSp>
        <p:nvCxnSpPr>
          <p:cNvPr id="357" name="Google Shape;357;p36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58" name="Google Shape;358;p36"/>
          <p:cNvSpPr txBox="1"/>
          <p:nvPr/>
        </p:nvSpPr>
        <p:spPr>
          <a:xfrm>
            <a:off x="946900" y="2610425"/>
            <a:ext cx="102231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latin typeface="Montserrat ExtraBold"/>
                <a:ea typeface="Montserrat ExtraBold"/>
                <a:cs typeface="Montserrat ExtraBold"/>
                <a:sym typeface="Montserrat ExtraBold"/>
              </a:rPr>
              <a:t>Reverse p</a:t>
            </a:r>
            <a:r>
              <a:rPr lang="en-US" sz="5000">
                <a:latin typeface="Montserrat ExtraBold"/>
                <a:ea typeface="Montserrat ExtraBold"/>
                <a:cs typeface="Montserrat ExtraBold"/>
                <a:sym typeface="Montserrat ExtraBold"/>
              </a:rPr>
              <a:t>roxy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59" name="Google Shape;359;p36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latin typeface="Montserrat Medium"/>
                <a:ea typeface="Montserrat Medium"/>
                <a:cs typeface="Montserrat Medium"/>
                <a:sym typeface="Montserrat Medium"/>
              </a:rPr>
              <a:t>Frontal web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60" name="Google Shape;360;p36"/>
          <p:cNvSpPr txBox="1"/>
          <p:nvPr/>
        </p:nvSpPr>
        <p:spPr>
          <a:xfrm>
            <a:off x="4141450" y="7357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Montserrat SemiBold"/>
                <a:ea typeface="Montserrat SemiBold"/>
                <a:cs typeface="Montserrat SemiBold"/>
                <a:sym typeface="Montserrat SemiBold"/>
              </a:rPr>
              <a:t>Web</a:t>
            </a:r>
            <a:endParaRPr sz="2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61" name="Google Shape;361;p36"/>
          <p:cNvSpPr txBox="1"/>
          <p:nvPr/>
        </p:nvSpPr>
        <p:spPr>
          <a:xfrm>
            <a:off x="10415162" y="7357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Montserrat SemiBold"/>
                <a:ea typeface="Montserrat SemiBold"/>
                <a:cs typeface="Montserrat SemiBold"/>
                <a:sym typeface="Montserrat SemiBold"/>
              </a:rPr>
              <a:t>Serveurs web</a:t>
            </a:r>
            <a:endParaRPr sz="2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62" name="Google Shape;362;p36"/>
          <p:cNvSpPr txBox="1"/>
          <p:nvPr/>
        </p:nvSpPr>
        <p:spPr>
          <a:xfrm>
            <a:off x="16688875" y="7357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Montserrat SemiBold"/>
                <a:ea typeface="Montserrat SemiBold"/>
                <a:cs typeface="Montserrat SemiBold"/>
                <a:sym typeface="Montserrat SemiBold"/>
              </a:rPr>
              <a:t>Proxy</a:t>
            </a:r>
            <a:endParaRPr sz="2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63" name="Google Shape;363;p36"/>
          <p:cNvSpPr/>
          <p:nvPr/>
        </p:nvSpPr>
        <p:spPr>
          <a:xfrm>
            <a:off x="18057080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000000">
              <a:alpha val="6941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4" name="Google Shape;364;p36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e_wild_code_school.png" id="369" name="Google Shape;36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071" y="570343"/>
            <a:ext cx="1097612" cy="8007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0" name="Google Shape;370;p37"/>
          <p:cNvCxnSpPr/>
          <p:nvPr/>
        </p:nvCxnSpPr>
        <p:spPr>
          <a:xfrm>
            <a:off x="3728230" y="5315401"/>
            <a:ext cx="2423059" cy="1"/>
          </a:xfrm>
          <a:prstGeom prst="straightConnector1">
            <a:avLst/>
          </a:prstGeom>
          <a:noFill/>
          <a:ln cap="flat" cmpd="sng" w="25400">
            <a:solidFill>
              <a:srgbClr val="000000">
                <a:alpha val="50196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71" name="Google Shape;371;p37"/>
          <p:cNvSpPr txBox="1"/>
          <p:nvPr/>
        </p:nvSpPr>
        <p:spPr>
          <a:xfrm>
            <a:off x="3756196" y="4208112"/>
            <a:ext cx="45927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i="0" lang="en-US" sz="5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MERCI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72" name="Google Shape;372;p37"/>
          <p:cNvSpPr txBox="1"/>
          <p:nvPr/>
        </p:nvSpPr>
        <p:spPr>
          <a:xfrm>
            <a:off x="3738328" y="6237949"/>
            <a:ext cx="6843000" cy="2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Proxima Nova"/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pour votre participation.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Proxima Nova"/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Des questions ? 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Proxima Nova"/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Des remarques ?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73" name="Google Shape;373;p37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pic>
        <p:nvPicPr>
          <p:cNvPr descr="logo_wild_code_school (2).png" id="374" name="Google Shape;37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28729" y="5821676"/>
            <a:ext cx="7674855" cy="245814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7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e_wild_code_school.png" id="106" name="Google Shape;106;p19"/>
          <p:cNvPicPr preferRelativeResize="0"/>
          <p:nvPr/>
        </p:nvPicPr>
        <p:blipFill rotWithShape="1">
          <a:blip r:embed="rId3">
            <a:alphaModFix amt="5322"/>
          </a:blip>
          <a:srcRect b="0" l="0" r="0" t="0"/>
          <a:stretch/>
        </p:blipFill>
        <p:spPr>
          <a:xfrm>
            <a:off x="-910978" y="-3131423"/>
            <a:ext cx="27384332" cy="19978847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-1" y="5283200"/>
            <a:ext cx="243840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n-US" sz="10000">
                <a:latin typeface="Montserrat ExtraBold"/>
                <a:ea typeface="Montserrat ExtraBold"/>
                <a:cs typeface="Montserrat ExtraBold"/>
                <a:sym typeface="Montserrat ExtraBold"/>
              </a:rPr>
              <a:t>Qu'est-ce que le web ?</a:t>
            </a:r>
            <a:endParaRPr sz="10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descr="logo_wild_code_school (2).png" id="108" name="Google Shape;10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341" y="538568"/>
            <a:ext cx="2401013" cy="76900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e_wild_code_school.png" id="114" name="Google Shape;11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071" y="570343"/>
            <a:ext cx="1097611" cy="8007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Google Shape;115;p20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cxnSp>
        <p:nvCxnSpPr>
          <p:cNvPr id="116" name="Google Shape;116;p20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17" name="Google Shape;117;p20"/>
          <p:cNvSpPr txBox="1"/>
          <p:nvPr/>
        </p:nvSpPr>
        <p:spPr>
          <a:xfrm>
            <a:off x="946900" y="2610425"/>
            <a:ext cx="102231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latin typeface="Montserrat ExtraBold"/>
                <a:ea typeface="Montserrat ExtraBold"/>
                <a:cs typeface="Montserrat ExtraBold"/>
                <a:sym typeface="Montserrat ExtraBold"/>
              </a:rPr>
              <a:t>Le web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latin typeface="Montserrat Medium"/>
                <a:ea typeface="Montserrat Medium"/>
                <a:cs typeface="Montserrat Medium"/>
                <a:sym typeface="Montserrat Medium"/>
              </a:rPr>
              <a:t>Une définition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4141450" y="7357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Montserrat SemiBold"/>
                <a:ea typeface="Montserrat SemiBold"/>
                <a:cs typeface="Montserrat SemiBold"/>
                <a:sym typeface="Montserrat SemiBold"/>
              </a:rPr>
              <a:t>Web</a:t>
            </a:r>
            <a:endParaRPr sz="2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10415162" y="7357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Montserrat SemiBold"/>
                <a:ea typeface="Montserrat SemiBold"/>
                <a:cs typeface="Montserrat SemiBold"/>
                <a:sym typeface="Montserrat SemiBold"/>
              </a:rPr>
              <a:t>Serveurs web</a:t>
            </a:r>
            <a:endParaRPr sz="2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1" name="Google Shape;121;p20"/>
          <p:cNvSpPr txBox="1"/>
          <p:nvPr/>
        </p:nvSpPr>
        <p:spPr>
          <a:xfrm>
            <a:off x="16688875" y="7357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Montserrat SemiBold"/>
                <a:ea typeface="Montserrat SemiBold"/>
                <a:cs typeface="Montserrat SemiBold"/>
                <a:sym typeface="Montserrat SemiBold"/>
              </a:rPr>
              <a:t>Proxy</a:t>
            </a:r>
            <a:endParaRPr sz="2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2" name="Google Shape;122;p20"/>
          <p:cNvSpPr txBox="1"/>
          <p:nvPr/>
        </p:nvSpPr>
        <p:spPr>
          <a:xfrm>
            <a:off x="5256425" y="3880725"/>
            <a:ext cx="17714100" cy="9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Système de publication </a:t>
            </a:r>
            <a:r>
              <a:rPr lang="en-US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hypertexte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Une application des réseaux IP né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e début 90's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Attribué à </a:t>
            </a:r>
            <a:r>
              <a:rPr lang="en-US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Tim Berners-Lee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 et </a:t>
            </a:r>
            <a:r>
              <a:rPr lang="en-US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Robert Cailliau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3 composants essentiels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1" marL="9144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Le protocole HTTP (</a:t>
            </a:r>
            <a:r>
              <a:rPr lang="en-US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7"/>
              </a:rPr>
              <a:t>Hypertext Transfer Protocol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1" marL="9144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Les URL (</a:t>
            </a:r>
            <a:r>
              <a:rPr lang="en-US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8"/>
              </a:rPr>
              <a:t>Uniform Resource Locator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1" marL="9144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Le langage HTML (</a:t>
            </a:r>
            <a:r>
              <a:rPr lang="en-US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9"/>
              </a:rPr>
              <a:t>Hypertext Markup Language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Une plateforme majeure de développement d'applications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3" name="Google Shape;123;p20"/>
          <p:cNvSpPr/>
          <p:nvPr/>
        </p:nvSpPr>
        <p:spPr>
          <a:xfrm>
            <a:off x="5509655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000000">
              <a:alpha val="6941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567550" y="1989125"/>
            <a:ext cx="4951626" cy="3176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0325400" y="1989125"/>
            <a:ext cx="3466139" cy="465192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e_wild_code_school.png" id="131" name="Google Shape;13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071" y="570343"/>
            <a:ext cx="1097611" cy="8007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p21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cxnSp>
        <p:nvCxnSpPr>
          <p:cNvPr id="133" name="Google Shape;133;p21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34" name="Google Shape;134;p21"/>
          <p:cNvSpPr txBox="1"/>
          <p:nvPr/>
        </p:nvSpPr>
        <p:spPr>
          <a:xfrm>
            <a:off x="946900" y="2610425"/>
            <a:ext cx="102231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latin typeface="Montserrat ExtraBold"/>
                <a:ea typeface="Montserrat ExtraBold"/>
                <a:cs typeface="Montserrat ExtraBold"/>
                <a:sym typeface="Montserrat ExtraBold"/>
              </a:rPr>
              <a:t>HTTP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latin typeface="Montserrat Medium"/>
                <a:ea typeface="Montserrat Medium"/>
                <a:cs typeface="Montserrat Medium"/>
                <a:sym typeface="Montserrat Medium"/>
              </a:rPr>
              <a:t>Dans les grands lignes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6" name="Google Shape;136;p21"/>
          <p:cNvSpPr txBox="1"/>
          <p:nvPr/>
        </p:nvSpPr>
        <p:spPr>
          <a:xfrm>
            <a:off x="4141450" y="7357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Montserrat SemiBold"/>
                <a:ea typeface="Montserrat SemiBold"/>
                <a:cs typeface="Montserrat SemiBold"/>
                <a:sym typeface="Montserrat SemiBold"/>
              </a:rPr>
              <a:t>Web</a:t>
            </a:r>
            <a:endParaRPr sz="2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7" name="Google Shape;137;p21"/>
          <p:cNvSpPr txBox="1"/>
          <p:nvPr/>
        </p:nvSpPr>
        <p:spPr>
          <a:xfrm>
            <a:off x="10415162" y="7357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Montserrat SemiBold"/>
                <a:ea typeface="Montserrat SemiBold"/>
                <a:cs typeface="Montserrat SemiBold"/>
                <a:sym typeface="Montserrat SemiBold"/>
              </a:rPr>
              <a:t>Serveurs web</a:t>
            </a:r>
            <a:endParaRPr sz="2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8" name="Google Shape;138;p21"/>
          <p:cNvSpPr txBox="1"/>
          <p:nvPr/>
        </p:nvSpPr>
        <p:spPr>
          <a:xfrm>
            <a:off x="16688875" y="7357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Montserrat SemiBold"/>
                <a:ea typeface="Montserrat SemiBold"/>
                <a:cs typeface="Montserrat SemiBold"/>
                <a:sym typeface="Montserrat SemiBold"/>
              </a:rPr>
              <a:t>Proxy</a:t>
            </a:r>
            <a:endParaRPr sz="2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9" name="Google Shape;139;p21"/>
          <p:cNvSpPr txBox="1"/>
          <p:nvPr/>
        </p:nvSpPr>
        <p:spPr>
          <a:xfrm>
            <a:off x="5256425" y="3880725"/>
            <a:ext cx="17714100" cy="9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Protocole client - serveur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Versions : HTTP/1.1 - HTTP/2 - HTTP/3 (rare)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Basé sur TCP (HTTP/3 basé sur </a:t>
            </a:r>
            <a:r>
              <a:rPr lang="en-US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QUIC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) - Port standard : 80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Requête - Réponse (</a:t>
            </a:r>
            <a:r>
              <a:rPr lang="en-US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sans état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 - </a:t>
            </a:r>
            <a:r>
              <a:rPr i="1" lang="en-US" sz="5000">
                <a:latin typeface="Proxima Nova"/>
                <a:ea typeface="Proxima Nova"/>
                <a:cs typeface="Proxima Nova"/>
                <a:sym typeface="Proxima Nova"/>
              </a:rPr>
              <a:t>stateless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Messages textes : 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1" marL="9144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Une ligne de démarrage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1" marL="9144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Des entêtes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1" marL="9144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Un corps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Plus d'info sur HTTP : </a:t>
            </a:r>
            <a:r>
              <a:rPr lang="en-US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HTTP sur MDN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0" name="Google Shape;140;p21"/>
          <p:cNvSpPr/>
          <p:nvPr/>
        </p:nvSpPr>
        <p:spPr>
          <a:xfrm>
            <a:off x="5509655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000000">
              <a:alpha val="6941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1" name="Google Shape;141;p21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e_wild_code_school.png" id="146" name="Google Shape;14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071" y="570343"/>
            <a:ext cx="1097611" cy="8007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22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cxnSp>
        <p:nvCxnSpPr>
          <p:cNvPr id="148" name="Google Shape;148;p22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49" name="Google Shape;149;p22"/>
          <p:cNvSpPr txBox="1"/>
          <p:nvPr/>
        </p:nvSpPr>
        <p:spPr>
          <a:xfrm>
            <a:off x="946900" y="2610425"/>
            <a:ext cx="102231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latin typeface="Montserrat ExtraBold"/>
                <a:ea typeface="Montserrat ExtraBold"/>
                <a:cs typeface="Montserrat ExtraBold"/>
                <a:sym typeface="Montserrat ExtraBold"/>
              </a:rPr>
              <a:t>HTTPS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50" name="Google Shape;150;p22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latin typeface="Montserrat Medium"/>
                <a:ea typeface="Montserrat Medium"/>
                <a:cs typeface="Montserrat Medium"/>
                <a:sym typeface="Montserrat Medium"/>
              </a:rPr>
              <a:t>Sécuriser HTTP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4141450" y="7357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Montserrat SemiBold"/>
                <a:ea typeface="Montserrat SemiBold"/>
                <a:cs typeface="Montserrat SemiBold"/>
                <a:sym typeface="Montserrat SemiBold"/>
              </a:rPr>
              <a:t>Web</a:t>
            </a:r>
            <a:endParaRPr sz="2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2" name="Google Shape;152;p22"/>
          <p:cNvSpPr txBox="1"/>
          <p:nvPr/>
        </p:nvSpPr>
        <p:spPr>
          <a:xfrm>
            <a:off x="10415162" y="7357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Montserrat SemiBold"/>
                <a:ea typeface="Montserrat SemiBold"/>
                <a:cs typeface="Montserrat SemiBold"/>
                <a:sym typeface="Montserrat SemiBold"/>
              </a:rPr>
              <a:t>Serveurs web</a:t>
            </a:r>
            <a:endParaRPr sz="2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16688875" y="7357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Montserrat SemiBold"/>
                <a:ea typeface="Montserrat SemiBold"/>
                <a:cs typeface="Montserrat SemiBold"/>
                <a:sym typeface="Montserrat SemiBold"/>
              </a:rPr>
              <a:t>Proxy</a:t>
            </a:r>
            <a:endParaRPr sz="2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4" name="Google Shape;154;p22"/>
          <p:cNvSpPr txBox="1"/>
          <p:nvPr/>
        </p:nvSpPr>
        <p:spPr>
          <a:xfrm>
            <a:off x="5256425" y="3880725"/>
            <a:ext cx="17714100" cy="9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HTTPS = HTTP over TLS (TCP/443)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Confidentialité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Authentification du serveur par certificat </a:t>
            </a:r>
            <a:r>
              <a:rPr lang="en-US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x.509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1" marL="9144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En général, nécessitant une AC publique (ex : </a:t>
            </a:r>
            <a:r>
              <a:rPr lang="en-US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Let's encrypt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latin typeface="Proxima Nova"/>
                <a:ea typeface="Proxima Nova"/>
                <a:cs typeface="Proxima Nova"/>
                <a:sym typeface="Proxima Nova"/>
              </a:rPr>
              <a:t>Indispensable à tout serveur web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Compléments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HSTS (</a:t>
            </a:r>
            <a:r>
              <a:rPr lang="en-US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HTTP Strict Transport Security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HPKP(</a:t>
            </a:r>
            <a:r>
              <a:rPr lang="en-US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7"/>
              </a:rPr>
              <a:t>HTTP Public Key Pinning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CSP (</a:t>
            </a:r>
            <a:r>
              <a:rPr lang="en-US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8"/>
              </a:rPr>
              <a:t>Content Security Policy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5" name="Google Shape;155;p22"/>
          <p:cNvSpPr/>
          <p:nvPr/>
        </p:nvSpPr>
        <p:spPr>
          <a:xfrm>
            <a:off x="5509655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000000">
              <a:alpha val="6941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6" name="Google Shape;156;p22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e_wild_code_school.png" id="161" name="Google Shape;16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071" y="570343"/>
            <a:ext cx="1097611" cy="8007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23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cxnSp>
        <p:nvCxnSpPr>
          <p:cNvPr id="163" name="Google Shape;163;p23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64" name="Google Shape;164;p23"/>
          <p:cNvSpPr txBox="1"/>
          <p:nvPr/>
        </p:nvSpPr>
        <p:spPr>
          <a:xfrm>
            <a:off x="946900" y="2610425"/>
            <a:ext cx="102231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latin typeface="Montserrat ExtraBold"/>
                <a:ea typeface="Montserrat ExtraBold"/>
                <a:cs typeface="Montserrat ExtraBold"/>
                <a:sym typeface="Montserrat ExtraBold"/>
              </a:rPr>
              <a:t>URL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5" name="Google Shape;165;p23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latin typeface="Montserrat Medium"/>
                <a:ea typeface="Montserrat Medium"/>
                <a:cs typeface="Montserrat Medium"/>
                <a:sym typeface="Montserrat Medium"/>
              </a:rPr>
              <a:t>Dans les grands lignes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6" name="Google Shape;166;p23"/>
          <p:cNvSpPr txBox="1"/>
          <p:nvPr/>
        </p:nvSpPr>
        <p:spPr>
          <a:xfrm>
            <a:off x="4141450" y="7357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Montserrat SemiBold"/>
                <a:ea typeface="Montserrat SemiBold"/>
                <a:cs typeface="Montserrat SemiBold"/>
                <a:sym typeface="Montserrat SemiBold"/>
              </a:rPr>
              <a:t>Web</a:t>
            </a:r>
            <a:endParaRPr sz="2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67" name="Google Shape;167;p23"/>
          <p:cNvSpPr txBox="1"/>
          <p:nvPr/>
        </p:nvSpPr>
        <p:spPr>
          <a:xfrm>
            <a:off x="10415162" y="7357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Montserrat SemiBold"/>
                <a:ea typeface="Montserrat SemiBold"/>
                <a:cs typeface="Montserrat SemiBold"/>
                <a:sym typeface="Montserrat SemiBold"/>
              </a:rPr>
              <a:t>Serveurs web</a:t>
            </a:r>
            <a:endParaRPr sz="2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68" name="Google Shape;168;p23"/>
          <p:cNvSpPr txBox="1"/>
          <p:nvPr/>
        </p:nvSpPr>
        <p:spPr>
          <a:xfrm>
            <a:off x="16688875" y="7357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Montserrat SemiBold"/>
                <a:ea typeface="Montserrat SemiBold"/>
                <a:cs typeface="Montserrat SemiBold"/>
                <a:sym typeface="Montserrat SemiBold"/>
              </a:rPr>
              <a:t>Proxy</a:t>
            </a:r>
            <a:endParaRPr sz="2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69" name="Google Shape;169;p23"/>
          <p:cNvSpPr txBox="1"/>
          <p:nvPr/>
        </p:nvSpPr>
        <p:spPr>
          <a:xfrm>
            <a:off x="5256425" y="3880725"/>
            <a:ext cx="17714100" cy="9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Identifiant de ressource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schéma://autorité/chemin?requête#fragment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Schéma : protocole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Autorité :  [user:pass@] nom de domaine ou adresse IP [:port]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Chemin : chemin de fichier dans une arborescence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Requête : Paramètres sous la forme clé=valeur [&amp; si plusieurs]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Fragment : Identifiant d'une partie de ressource (ancre)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Plus d'info : </a:t>
            </a:r>
            <a:r>
              <a:rPr lang="en-US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Les URL sur MDN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0" name="Google Shape;170;p23"/>
          <p:cNvSpPr/>
          <p:nvPr/>
        </p:nvSpPr>
        <p:spPr>
          <a:xfrm>
            <a:off x="5509655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000000">
              <a:alpha val="6941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" name="Google Shape;171;p23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e_wild_code_school.png" id="176" name="Google Shape;17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071" y="570343"/>
            <a:ext cx="1097611" cy="8007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p24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cxnSp>
        <p:nvCxnSpPr>
          <p:cNvPr id="178" name="Google Shape;178;p24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79" name="Google Shape;179;p24"/>
          <p:cNvSpPr txBox="1"/>
          <p:nvPr/>
        </p:nvSpPr>
        <p:spPr>
          <a:xfrm>
            <a:off x="946900" y="2610425"/>
            <a:ext cx="102231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latin typeface="Montserrat ExtraBold"/>
                <a:ea typeface="Montserrat ExtraBold"/>
                <a:cs typeface="Montserrat ExtraBold"/>
                <a:sym typeface="Montserrat ExtraBold"/>
              </a:rPr>
              <a:t>Requête HTTP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0" name="Google Shape;180;p24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latin typeface="Montserrat Medium"/>
                <a:ea typeface="Montserrat Medium"/>
                <a:cs typeface="Montserrat Medium"/>
                <a:sym typeface="Montserrat Medium"/>
              </a:rPr>
              <a:t>Demander une page (ressource)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1" name="Google Shape;181;p24"/>
          <p:cNvSpPr txBox="1"/>
          <p:nvPr/>
        </p:nvSpPr>
        <p:spPr>
          <a:xfrm>
            <a:off x="4141450" y="7357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Montserrat SemiBold"/>
                <a:ea typeface="Montserrat SemiBold"/>
                <a:cs typeface="Montserrat SemiBold"/>
                <a:sym typeface="Montserrat SemiBold"/>
              </a:rPr>
              <a:t>Web</a:t>
            </a:r>
            <a:endParaRPr sz="2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82" name="Google Shape;182;p24"/>
          <p:cNvSpPr txBox="1"/>
          <p:nvPr/>
        </p:nvSpPr>
        <p:spPr>
          <a:xfrm>
            <a:off x="10415162" y="7357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Montserrat SemiBold"/>
                <a:ea typeface="Montserrat SemiBold"/>
                <a:cs typeface="Montserrat SemiBold"/>
                <a:sym typeface="Montserrat SemiBold"/>
              </a:rPr>
              <a:t>Serveurs web</a:t>
            </a:r>
            <a:endParaRPr sz="2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83" name="Google Shape;183;p24"/>
          <p:cNvSpPr txBox="1"/>
          <p:nvPr/>
        </p:nvSpPr>
        <p:spPr>
          <a:xfrm>
            <a:off x="16688875" y="7357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Montserrat SemiBold"/>
                <a:ea typeface="Montserrat SemiBold"/>
                <a:cs typeface="Montserrat SemiBold"/>
                <a:sym typeface="Montserrat SemiBold"/>
              </a:rPr>
              <a:t>Proxy</a:t>
            </a:r>
            <a:endParaRPr sz="2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84" name="Google Shape;184;p24"/>
          <p:cNvSpPr txBox="1"/>
          <p:nvPr/>
        </p:nvSpPr>
        <p:spPr>
          <a:xfrm>
            <a:off x="5256425" y="3880725"/>
            <a:ext cx="17714100" cy="9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Requête HTTP contient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Une première ligne avec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1" marL="9144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Une </a:t>
            </a:r>
            <a:r>
              <a:rPr lang="en-US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méthode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 HTTP (GET, POST…) indiquant la nature de la demande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1" marL="9144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Une URL (éventuellement partielle)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1" marL="9144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La version de HTTP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Des entêtes (un par ligne)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1" marL="9144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Host : nom de domaine destinataire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1" marL="9144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Cookie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1" marL="9144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Paramètres…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Corps (optionnel)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5" name="Google Shape;185;p24"/>
          <p:cNvSpPr/>
          <p:nvPr/>
        </p:nvSpPr>
        <p:spPr>
          <a:xfrm>
            <a:off x="5509655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000000">
              <a:alpha val="6941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6" name="Google Shape;186;p24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e_wild_code_school.png" id="191" name="Google Shape;19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071" y="570343"/>
            <a:ext cx="1097611" cy="8007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" name="Google Shape;192;p25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cxnSp>
        <p:nvCxnSpPr>
          <p:cNvPr id="193" name="Google Shape;193;p25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94" name="Google Shape;194;p25"/>
          <p:cNvSpPr txBox="1"/>
          <p:nvPr/>
        </p:nvSpPr>
        <p:spPr>
          <a:xfrm>
            <a:off x="946900" y="2610425"/>
            <a:ext cx="102231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latin typeface="Montserrat ExtraBold"/>
                <a:ea typeface="Montserrat ExtraBold"/>
                <a:cs typeface="Montserrat ExtraBold"/>
                <a:sym typeface="Montserrat ExtraBold"/>
              </a:rPr>
              <a:t>Client</a:t>
            </a:r>
            <a:r>
              <a:rPr lang="en-US" sz="5000">
                <a:latin typeface="Montserrat ExtraBold"/>
                <a:ea typeface="Montserrat ExtraBold"/>
                <a:cs typeface="Montserrat ExtraBold"/>
                <a:sym typeface="Montserrat ExtraBold"/>
              </a:rPr>
              <a:t> HTTP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95" name="Google Shape;195;p25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latin typeface="Montserrat Medium"/>
                <a:ea typeface="Montserrat Medium"/>
                <a:cs typeface="Montserrat Medium"/>
                <a:sym typeface="Montserrat Medium"/>
              </a:rPr>
              <a:t>Navigateurs &amp; autres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6" name="Google Shape;196;p25"/>
          <p:cNvSpPr txBox="1"/>
          <p:nvPr/>
        </p:nvSpPr>
        <p:spPr>
          <a:xfrm>
            <a:off x="4141450" y="7357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Montserrat SemiBold"/>
                <a:ea typeface="Montserrat SemiBold"/>
                <a:cs typeface="Montserrat SemiBold"/>
                <a:sym typeface="Montserrat SemiBold"/>
              </a:rPr>
              <a:t>Web</a:t>
            </a:r>
            <a:endParaRPr sz="2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7" name="Google Shape;197;p25"/>
          <p:cNvSpPr txBox="1"/>
          <p:nvPr/>
        </p:nvSpPr>
        <p:spPr>
          <a:xfrm>
            <a:off x="10415162" y="7357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Montserrat SemiBold"/>
                <a:ea typeface="Montserrat SemiBold"/>
                <a:cs typeface="Montserrat SemiBold"/>
                <a:sym typeface="Montserrat SemiBold"/>
              </a:rPr>
              <a:t>Serveurs web</a:t>
            </a:r>
            <a:endParaRPr sz="2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8" name="Google Shape;198;p25"/>
          <p:cNvSpPr txBox="1"/>
          <p:nvPr/>
        </p:nvSpPr>
        <p:spPr>
          <a:xfrm>
            <a:off x="16688875" y="7357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Montserrat SemiBold"/>
                <a:ea typeface="Montserrat SemiBold"/>
                <a:cs typeface="Montserrat SemiBold"/>
                <a:sym typeface="Montserrat SemiBold"/>
              </a:rPr>
              <a:t>Proxy</a:t>
            </a:r>
            <a:endParaRPr sz="2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9" name="Google Shape;199;p25"/>
          <p:cNvSpPr txBox="1"/>
          <p:nvPr/>
        </p:nvSpPr>
        <p:spPr>
          <a:xfrm>
            <a:off x="5256425" y="3880725"/>
            <a:ext cx="17714100" cy="9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Requête HTTP émise par un client HTTP 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(en général un navigateur web)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Sur la base d'une URL (barre d'adresse, lien, formulaire…)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Navigateur web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Client HTTP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Interprète HTML/CSS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Environnement d'exécution Javascript et </a:t>
            </a:r>
            <a:r>
              <a:rPr lang="en-US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API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1" marL="9144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DOM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-US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Fetch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-US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7"/>
              </a:rPr>
              <a:t>Canvas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-US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8"/>
              </a:rPr>
              <a:t>WebGL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0" name="Google Shape;200;p25"/>
          <p:cNvSpPr/>
          <p:nvPr/>
        </p:nvSpPr>
        <p:spPr>
          <a:xfrm>
            <a:off x="5509655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000000">
              <a:alpha val="6941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1" name="Google Shape;201;p25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